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Default Extension="wmf" ContentType="image/x-wmf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71" r:id="rId3"/>
    <p:sldId id="273" r:id="rId4"/>
    <p:sldId id="279" r:id="rId5"/>
    <p:sldId id="272" r:id="rId6"/>
    <p:sldId id="274" r:id="rId7"/>
    <p:sldId id="275" r:id="rId8"/>
    <p:sldId id="278" r:id="rId9"/>
    <p:sldId id="276" r:id="rId10"/>
    <p:sldId id="277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1264" y="-96"/>
      </p:cViewPr>
      <p:guideLst>
        <p:guide orient="horz" pos="4224"/>
        <p:guide pos="30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D1CBF-A653-6E46-BFE4-425170AE8BD9}" type="datetimeFigureOut">
              <a:rPr lang="en-US" smtClean="0"/>
              <a:t>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309B3-7CDF-2641-BF6E-9B9E37A671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30CEC-AA03-4585-9025-0C9AF6CB6BA2}" type="datetimeFigureOut">
              <a:rPr lang="en-US" smtClean="0"/>
              <a:pPr/>
              <a:t>2/10/13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C979C-240D-45CE-8C11-67D1E4B94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26231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000" y="442800"/>
            <a:ext cx="6048000" cy="2124000"/>
          </a:xfrm>
        </p:spPr>
        <p:txBody>
          <a:bodyPr>
            <a:normAutofit/>
          </a:bodyPr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9600" y="2656800"/>
            <a:ext cx="6048000" cy="9864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77600" y="3888000"/>
            <a:ext cx="6048000" cy="216000"/>
          </a:xfrm>
        </p:spPr>
        <p:txBody>
          <a:bodyPr wrap="none"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06.11.2012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7715272" y="6328800"/>
            <a:ext cx="398948" cy="180000"/>
          </a:xfrm>
          <a:prstGeom prst="rect">
            <a:avLst/>
          </a:prstGeom>
        </p:spPr>
        <p:txBody>
          <a:bodyPr/>
          <a:lstStyle/>
          <a:p>
            <a:fld id="{AA59F789-2A09-4E87-83B9-E95F2BD77D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Voorloopdi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6260" y="232827"/>
            <a:ext cx="3816424" cy="5502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Afsluit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cept4-smal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13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200" y="2815200"/>
            <a:ext cx="6048000" cy="1386000"/>
          </a:xfrm>
          <a:solidFill>
            <a:schemeClr val="bg1">
              <a:alpha val="50000"/>
            </a:schemeClr>
          </a:solidFill>
        </p:spPr>
        <p:txBody>
          <a:bodyPr lIns="108000" rIns="10800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b="39014"/>
          <a:stretch/>
        </p:blipFill>
        <p:spPr>
          <a:xfrm>
            <a:off x="284400" y="284400"/>
            <a:ext cx="2595600" cy="23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1" t="62543" r="-1" b="14"/>
          <a:stretch/>
        </p:blipFill>
        <p:spPr>
          <a:xfrm>
            <a:off x="204451" y="5157352"/>
            <a:ext cx="2667600" cy="14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400" y="1512000"/>
            <a:ext cx="7210800" cy="4752000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5272" y="6328800"/>
            <a:ext cx="398948" cy="180000"/>
          </a:xfrm>
          <a:prstGeom prst="rect">
            <a:avLst/>
          </a:prstGeom>
        </p:spPr>
        <p:txBody>
          <a:bodyPr/>
          <a:lstStyle/>
          <a:p>
            <a:fld id="{AA59F789-2A09-4E87-83B9-E95F2BD77D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lack an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400" y="1512000"/>
            <a:ext cx="7210800" cy="201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5272" y="6328800"/>
            <a:ext cx="398948" cy="180000"/>
          </a:xfrm>
          <a:prstGeom prst="rect">
            <a:avLst/>
          </a:prstGeom>
        </p:spPr>
        <p:txBody>
          <a:bodyPr/>
          <a:lstStyle/>
          <a:p>
            <a:fld id="{AA59F789-2A09-4E87-83B9-E95F2BD77D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0400" y="3780000"/>
            <a:ext cx="3492000" cy="14400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453200" y="3780000"/>
            <a:ext cx="3492000" cy="14400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200" y="403200"/>
            <a:ext cx="7148386" cy="52547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8400" y="928670"/>
            <a:ext cx="7141186" cy="428628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15272" y="6328800"/>
            <a:ext cx="398948" cy="180000"/>
          </a:xfrm>
          <a:prstGeom prst="rect">
            <a:avLst/>
          </a:prstGeom>
        </p:spPr>
        <p:txBody>
          <a:bodyPr/>
          <a:lstStyle/>
          <a:p>
            <a:fld id="{AA59F789-2A09-4E87-83B9-E95F2BD77D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/>
          </p:nvPr>
        </p:nvSpPr>
        <p:spPr>
          <a:xfrm>
            <a:off x="770400" y="1571613"/>
            <a:ext cx="3456000" cy="3571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2" name="Chart Placeholder 10"/>
          <p:cNvSpPr>
            <a:spLocks noGrp="1"/>
          </p:cNvSpPr>
          <p:nvPr>
            <p:ph type="chart" sz="quarter" idx="14"/>
          </p:nvPr>
        </p:nvSpPr>
        <p:spPr>
          <a:xfrm>
            <a:off x="4464000" y="1571613"/>
            <a:ext cx="3456000" cy="35719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8400" y="1573200"/>
            <a:ext cx="3456000" cy="4716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8000" y="1573200"/>
            <a:ext cx="3456000" cy="4716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15272" y="6328800"/>
            <a:ext cx="398948" cy="180000"/>
          </a:xfrm>
          <a:prstGeom prst="rect">
            <a:avLst/>
          </a:prstGeom>
        </p:spPr>
        <p:txBody>
          <a:bodyPr/>
          <a:lstStyle/>
          <a:p>
            <a:fld id="{AA59F789-2A09-4E87-83B9-E95F2BD77D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15272" y="6328800"/>
            <a:ext cx="398948" cy="1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59F789-2A09-4E87-83B9-E95F2BD77D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88400" y="908720"/>
            <a:ext cx="7100378" cy="475256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/>
        </p:blipFill>
        <p:spPr>
          <a:xfrm>
            <a:off x="171199" y="5772012"/>
            <a:ext cx="780389" cy="70360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7174658" y="6328800"/>
            <a:ext cx="500066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/>
          <a:p>
            <a:pPr marL="0" algn="r" defTabSz="914400" rtl="0" eaLnBrk="1" latinLnBrk="0" hangingPunct="1"/>
            <a:r>
              <a: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7819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8400" y="4359600"/>
            <a:ext cx="3456000" cy="63976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8400" y="1573200"/>
            <a:ext cx="3456000" cy="266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28000" y="4359600"/>
            <a:ext cx="3456000" cy="63976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28000" y="1573200"/>
            <a:ext cx="3456000" cy="266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15272" y="6328800"/>
            <a:ext cx="398948" cy="180000"/>
          </a:xfrm>
          <a:prstGeom prst="rect">
            <a:avLst/>
          </a:prstGeom>
        </p:spPr>
        <p:txBody>
          <a:bodyPr/>
          <a:lstStyle/>
          <a:p>
            <a:fld id="{AA59F789-2A09-4E87-83B9-E95F2BD77D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15272" y="6328800"/>
            <a:ext cx="398948" cy="180000"/>
          </a:xfrm>
          <a:prstGeom prst="rect">
            <a:avLst/>
          </a:prstGeom>
        </p:spPr>
        <p:txBody>
          <a:bodyPr/>
          <a:lstStyle/>
          <a:p>
            <a:fld id="{AA59F789-2A09-4E87-83B9-E95F2BD77D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15272" y="6328800"/>
            <a:ext cx="398948" cy="180000"/>
          </a:xfrm>
          <a:prstGeom prst="rect">
            <a:avLst/>
          </a:prstGeom>
        </p:spPr>
        <p:txBody>
          <a:bodyPr/>
          <a:lstStyle/>
          <a:p>
            <a:fld id="{AA59F789-2A09-4E87-83B9-E95F2BD77D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1200" y="403200"/>
            <a:ext cx="7200000" cy="957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400" y="1512000"/>
            <a:ext cx="7210800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1400" y="6328800"/>
            <a:ext cx="774000" cy="18000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406" y="6328800"/>
            <a:ext cx="4500594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pic>
        <p:nvPicPr>
          <p:cNvPr id="15" name="Picture 14" descr="Enkel logo naturalis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48324" y="5771584"/>
            <a:ext cx="307228" cy="70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3" r:id="rId4"/>
    <p:sldLayoutId id="2147483652" r:id="rId5"/>
    <p:sldLayoutId id="2147483664" r:id="rId6"/>
    <p:sldLayoutId id="2147483663" r:id="rId7"/>
    <p:sldLayoutId id="2147483654" r:id="rId8"/>
    <p:sldLayoutId id="2147483655" r:id="rId9"/>
    <p:sldLayoutId id="2147483660" r:id="rId10"/>
    <p:sldLayoutId id="2147483661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1600" indent="-201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01600" indent="-201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1600" indent="-201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0" indent="-201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0" indent="-201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df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df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d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1788" y="2814638"/>
            <a:ext cx="8355012" cy="1223962"/>
          </a:xfrm>
        </p:spPr>
        <p:txBody>
          <a:bodyPr tIns="61200"/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 smtClean="0"/>
              <a:t>Self-Updating Platform for Estimating Rates of Speciation and Migration, Ages and Relationships of </a:t>
            </a:r>
            <a:r>
              <a:rPr lang="en-US" sz="2400" dirty="0" smtClean="0"/>
              <a:t>Taxa (SUPERSMART)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ea typeface="+mj-ea"/>
                <a:cs typeface="+mj-cs"/>
              </a:rPr>
              <a:t/>
            </a:r>
            <a:br>
              <a:rPr lang="en-US" sz="3200" dirty="0" smtClean="0">
                <a:ea typeface="+mj-ea"/>
                <a:cs typeface="+mj-cs"/>
              </a:rPr>
            </a:br>
            <a:endParaRPr lang="en-US" sz="3200" b="0" dirty="0"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75" y="4114800"/>
            <a:ext cx="2474736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Rutger Vos &amp; Karin Nilsson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discussion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788400" y="1573200"/>
            <a:ext cx="3670888" cy="4599000"/>
          </a:xfrm>
          <a:ln>
            <a:solidFill>
              <a:schemeClr val="bg2"/>
            </a:solidFill>
          </a:ln>
        </p:spPr>
        <p:txBody>
          <a:bodyPr lIns="324000" tIns="187200" rIns="324000">
            <a:normAutofit/>
          </a:bodyPr>
          <a:lstStyle/>
          <a:p>
            <a:pPr marL="350838" indent="-350838"/>
            <a:r>
              <a:rPr lang="en-US" b="1" dirty="0" smtClean="0"/>
              <a:t>Design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Locus selection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Taxonomic reconciliation</a:t>
            </a:r>
          </a:p>
          <a:p>
            <a:pPr marL="350838" indent="-166688">
              <a:buFont typeface="Arial"/>
              <a:buChar char="•"/>
            </a:pPr>
            <a:r>
              <a:rPr lang="en-US" dirty="0" err="1" smtClean="0"/>
              <a:t>Orthology</a:t>
            </a:r>
            <a:r>
              <a:rPr lang="en-US" dirty="0" smtClean="0"/>
              <a:t> assignment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Divide and conquer strategies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Tool choice (aligners, tree-searchers, branch length </a:t>
            </a:r>
            <a:r>
              <a:rPr lang="en-US" dirty="0" err="1" smtClean="0"/>
              <a:t>scalers</a:t>
            </a:r>
            <a:r>
              <a:rPr lang="en-US" dirty="0" smtClean="0"/>
              <a:t>)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Feature wish-list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Other use-cases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764088" y="1573200"/>
            <a:ext cx="3634621" cy="4599000"/>
          </a:xfrm>
          <a:ln>
            <a:solidFill>
              <a:schemeClr val="bg2"/>
            </a:solidFill>
          </a:ln>
        </p:spPr>
        <p:txBody>
          <a:bodyPr lIns="324000" tIns="187200">
            <a:normAutofit/>
          </a:bodyPr>
          <a:lstStyle/>
          <a:p>
            <a:r>
              <a:rPr lang="en-US" b="1" dirty="0" smtClean="0"/>
              <a:t>Sustainability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Infrastructure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Funding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Developers</a:t>
            </a:r>
          </a:p>
          <a:p>
            <a:pPr marL="350838" indent="-166688">
              <a:buFont typeface="Arial"/>
              <a:buChar char="•"/>
            </a:pPr>
            <a:r>
              <a:rPr lang="en-US" dirty="0" smtClean="0"/>
              <a:t>Collaborations (</a:t>
            </a:r>
            <a:r>
              <a:rPr lang="en-US" dirty="0" err="1" smtClean="0"/>
              <a:t>BioVeL</a:t>
            </a:r>
            <a:r>
              <a:rPr lang="en-US" dirty="0" smtClean="0"/>
              <a:t>, </a:t>
            </a:r>
            <a:r>
              <a:rPr lang="en-US" dirty="0" err="1" smtClean="0"/>
              <a:t>OpenTOL</a:t>
            </a:r>
            <a:r>
              <a:rPr lang="en-US" dirty="0" smtClean="0"/>
              <a:t>, </a:t>
            </a:r>
            <a:r>
              <a:rPr lang="en-US" dirty="0" err="1" smtClean="0"/>
              <a:t>PhyloTastic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Outreach</a:t>
            </a:r>
          </a:p>
          <a:p>
            <a:pPr marL="352425" lvl="1" indent="-176213">
              <a:buFont typeface="Arial"/>
              <a:buChar char="•"/>
            </a:pPr>
            <a:r>
              <a:rPr lang="en-US" dirty="0" smtClean="0"/>
              <a:t>Website</a:t>
            </a:r>
          </a:p>
          <a:p>
            <a:pPr marL="352425" lvl="1" indent="-176213">
              <a:buFont typeface="Arial"/>
              <a:buChar char="•"/>
            </a:pPr>
            <a:r>
              <a:rPr lang="en-US" dirty="0" smtClean="0"/>
              <a:t>Publications</a:t>
            </a:r>
          </a:p>
          <a:p>
            <a:pPr marL="352425" lvl="1" indent="-176213">
              <a:buFont typeface="Arial"/>
              <a:buChar char="•"/>
            </a:pPr>
            <a:r>
              <a:rPr lang="en-US" dirty="0" smtClean="0"/>
              <a:t>Workshops</a:t>
            </a:r>
          </a:p>
          <a:p>
            <a:pPr marL="352425" lvl="1" indent="-176213">
              <a:buFont typeface="Arial"/>
              <a:buChar char="•"/>
            </a:pPr>
            <a:r>
              <a:rPr lang="en-US" dirty="0" smtClean="0"/>
              <a:t>Courses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Goals</a:t>
            </a:r>
            <a:endParaRPr lang="nl-NL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0400" y="1512000"/>
            <a:ext cx="7651288" cy="4752000"/>
          </a:xfrm>
        </p:spPr>
        <p:txBody>
          <a:bodyPr/>
          <a:lstStyle/>
          <a:p>
            <a:r>
              <a:rPr lang="en-US" dirty="0" smtClean="0"/>
              <a:t>To develop an analysis workflow that:</a:t>
            </a:r>
          </a:p>
          <a:p>
            <a:pPr marL="534988" indent="-268288">
              <a:buFont typeface="Wingdings" charset="2"/>
              <a:buChar char="Ø"/>
            </a:pPr>
            <a:r>
              <a:rPr lang="en-US" dirty="0" smtClean="0"/>
              <a:t>produces </a:t>
            </a:r>
            <a:r>
              <a:rPr lang="en-US" dirty="0" err="1" smtClean="0"/>
              <a:t>supermatrices</a:t>
            </a:r>
            <a:r>
              <a:rPr lang="en-US" dirty="0" smtClean="0"/>
              <a:t> of aligned sequences for a set of taxa of interest</a:t>
            </a:r>
          </a:p>
          <a:p>
            <a:pPr marL="534988" indent="-268288">
              <a:buFont typeface="Wingdings" charset="2"/>
              <a:buChar char="Ø"/>
            </a:pPr>
            <a:r>
              <a:rPr lang="en-US" dirty="0" smtClean="0"/>
              <a:t>implements clever divide-and-conquer methods to build trees of any size from these </a:t>
            </a:r>
            <a:r>
              <a:rPr lang="en-US" dirty="0" err="1" smtClean="0"/>
              <a:t>supermatrices</a:t>
            </a:r>
            <a:endParaRPr lang="en-US" dirty="0" smtClean="0"/>
          </a:p>
          <a:p>
            <a:pPr marL="534988" indent="-268288">
              <a:buFont typeface="Wingdings" charset="2"/>
              <a:buChar char="Ø"/>
            </a:pPr>
            <a:r>
              <a:rPr lang="en-US" dirty="0" smtClean="0"/>
              <a:t>makes the resulting trees amenable to re-calibration using fossil anchors</a:t>
            </a:r>
          </a:p>
          <a:p>
            <a:pPr marL="534988" indent="-268288">
              <a:buFont typeface="Wingdings" charset="2"/>
              <a:buChar char="Ø"/>
            </a:pPr>
            <a:r>
              <a:rPr lang="en-US" dirty="0" smtClean="0"/>
              <a:t>integrates the resulting chronograms into </a:t>
            </a:r>
            <a:r>
              <a:rPr lang="en-US" dirty="0" err="1" smtClean="0"/>
              <a:t>phylogeographical</a:t>
            </a:r>
            <a:r>
              <a:rPr lang="en-US" dirty="0" smtClean="0"/>
              <a:t> analyses</a:t>
            </a:r>
          </a:p>
          <a:p>
            <a:pPr marL="534988" indent="-268288">
              <a:buFont typeface="Wingdings" charset="2"/>
              <a:buChar char="Ø"/>
            </a:pPr>
            <a:r>
              <a:rPr lang="en-US" dirty="0" smtClean="0"/>
              <a:t>makes these trees consumable by other phyloinformatic projects, such as </a:t>
            </a:r>
            <a:r>
              <a:rPr lang="en-US" dirty="0" err="1" smtClean="0"/>
              <a:t>OpenTOL</a:t>
            </a:r>
            <a:r>
              <a:rPr lang="en-US" dirty="0" smtClean="0"/>
              <a:t>, </a:t>
            </a:r>
            <a:r>
              <a:rPr lang="en-US" dirty="0" err="1" smtClean="0"/>
              <a:t>PhyloTastic</a:t>
            </a:r>
            <a:r>
              <a:rPr lang="en-US" dirty="0" smtClean="0"/>
              <a:t> and </a:t>
            </a:r>
            <a:r>
              <a:rPr lang="en-US" dirty="0" err="1" smtClean="0"/>
              <a:t>BioVeL</a:t>
            </a:r>
            <a:endParaRPr lang="en-US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SUPERSMART workshop, 11-12 February 2013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3123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scenarios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70400" y="1512000"/>
            <a:ext cx="7687800" cy="47520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User wants a chronogram for an entire clade, e.g. </a:t>
            </a:r>
            <a:r>
              <a:rPr lang="en-US" dirty="0" err="1" smtClean="0"/>
              <a:t>Gentianales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User wants a chronogram for a selected list of species, e.g. all those within a geographical area</a:t>
            </a:r>
          </a:p>
          <a:p>
            <a:pPr>
              <a:buFont typeface="Arial"/>
              <a:buChar char="•"/>
            </a:pPr>
            <a:r>
              <a:rPr lang="en-US" i="1" dirty="0" smtClean="0"/>
              <a:t>We </a:t>
            </a:r>
            <a:r>
              <a:rPr lang="en-US" dirty="0" smtClean="0"/>
              <a:t>want to assemble </a:t>
            </a:r>
            <a:r>
              <a:rPr lang="en-US" dirty="0" err="1" smtClean="0"/>
              <a:t>megatrees</a:t>
            </a:r>
            <a:r>
              <a:rPr lang="en-US" dirty="0" smtClean="0"/>
              <a:t> for integration downstream, e.g. to </a:t>
            </a:r>
            <a:r>
              <a:rPr lang="en-US" dirty="0" err="1" smtClean="0"/>
              <a:t>OpenTOL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pipelin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>
          <a:xfrm>
            <a:off x="3657600" y="444548"/>
            <a:ext cx="4876800" cy="56866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steps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1162883"/>
            <a:ext cx="3276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a table of NCBI taxon IDs of interest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write out and align the </a:t>
            </a:r>
            <a:r>
              <a:rPr lang="en-US" dirty="0" err="1" smtClean="0"/>
              <a:t>PhyLoTA</a:t>
            </a:r>
            <a:r>
              <a:rPr lang="en-US" dirty="0" smtClean="0"/>
              <a:t> clusters for these taxa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since </a:t>
            </a:r>
            <a:r>
              <a:rPr lang="en-US" dirty="0" err="1" smtClean="0"/>
              <a:t>PhyLoTA</a:t>
            </a:r>
            <a:r>
              <a:rPr lang="en-US" dirty="0" smtClean="0"/>
              <a:t> clusters are limited by taxonomic breadth, somehow merge </a:t>
            </a:r>
            <a:r>
              <a:rPr lang="en-US" dirty="0" err="1" smtClean="0"/>
              <a:t>orthologous</a:t>
            </a:r>
            <a:r>
              <a:rPr lang="en-US" dirty="0" smtClean="0"/>
              <a:t> clusters (first: figure out whether they are </a:t>
            </a:r>
            <a:r>
              <a:rPr lang="en-US" dirty="0" err="1" smtClean="0"/>
              <a:t>orthologous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concatenate the merged 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generate a starting tree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run tree 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architecture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828800"/>
            <a:ext cx="838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Figure-of-architectur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71067" r="-71067"/>
          <a:stretch>
            <a:fillRect/>
          </a:stretch>
        </p:blipFill>
        <p:spPr>
          <a:xfrm>
            <a:off x="770400" y="1219200"/>
            <a:ext cx="7210800" cy="475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Infrastructural needs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864600" y="1295400"/>
            <a:ext cx="3707400" cy="23892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unix</a:t>
            </a:r>
            <a:r>
              <a:rPr lang="en-US" dirty="0" smtClean="0"/>
              <a:t>-like environment, tested on </a:t>
            </a:r>
            <a:r>
              <a:rPr lang="en-US" dirty="0" err="1" smtClean="0"/>
              <a:t>MacOSX</a:t>
            </a:r>
            <a:r>
              <a:rPr lang="en-US" dirty="0" smtClean="0"/>
              <a:t>, various Linux </a:t>
            </a:r>
            <a:r>
              <a:rPr lang="en-US" dirty="0" err="1" smtClean="0"/>
              <a:t>flavours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MPI architecture (</a:t>
            </a:r>
            <a:r>
              <a:rPr lang="en-US" dirty="0" err="1" smtClean="0"/>
              <a:t>openMPI</a:t>
            </a:r>
            <a:r>
              <a:rPr lang="en-US" dirty="0" smtClean="0"/>
              <a:t>)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MySQL</a:t>
            </a:r>
            <a:r>
              <a:rPr lang="en-US" dirty="0" smtClean="0"/>
              <a:t> database</a:t>
            </a:r>
          </a:p>
          <a:p>
            <a:pPr>
              <a:buFont typeface="Arial"/>
              <a:buChar char="•"/>
            </a:pPr>
            <a:r>
              <a:rPr lang="en-US" dirty="0" smtClean="0"/>
              <a:t>Standalone BLAST, </a:t>
            </a:r>
            <a:r>
              <a:rPr lang="en-US" dirty="0" err="1" smtClean="0"/>
              <a:t>exaML</a:t>
            </a:r>
            <a:r>
              <a:rPr lang="en-US" dirty="0" smtClean="0"/>
              <a:t>, </a:t>
            </a:r>
            <a:r>
              <a:rPr lang="en-US" dirty="0" err="1" smtClean="0"/>
              <a:t>phytime</a:t>
            </a:r>
            <a:r>
              <a:rPr lang="en-US" dirty="0" smtClean="0"/>
              <a:t>, muscle</a:t>
            </a:r>
          </a:p>
          <a:p>
            <a:pPr>
              <a:buFont typeface="Arial"/>
              <a:buChar char="•"/>
            </a:pPr>
            <a:r>
              <a:rPr lang="en-US" dirty="0" smtClean="0"/>
              <a:t>Perl with dependencies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pic>
        <p:nvPicPr>
          <p:cNvPr id="11" name="Picture 10" descr="surfsa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71600"/>
            <a:ext cx="3774558" cy="3429000"/>
          </a:xfrm>
          <a:prstGeom prst="rect">
            <a:avLst/>
          </a:prstGeom>
          <a:effectLst>
            <a:outerShdw blurRad="127000" dist="127000" dir="8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lbiori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810000"/>
            <a:ext cx="2755900" cy="1022350"/>
          </a:xfrm>
          <a:prstGeom prst="rect">
            <a:avLst/>
          </a:prstGeom>
          <a:effectLst>
            <a:outerShdw blurRad="127000" dist="127000" dir="8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virtual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495800"/>
            <a:ext cx="2915920" cy="1400175"/>
          </a:xfrm>
          <a:prstGeom prst="rect">
            <a:avLst/>
          </a:prstGeom>
          <a:effectLst>
            <a:outerShdw blurRad="127000" dist="127000" dir="8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Bent Arrow 13"/>
          <p:cNvSpPr/>
          <p:nvPr/>
        </p:nvSpPr>
        <p:spPr>
          <a:xfrm rot="10800000" flipH="1">
            <a:off x="1981201" y="5029200"/>
            <a:ext cx="685800" cy="6858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5400000" flipH="1">
            <a:off x="5943600" y="4953000"/>
            <a:ext cx="685800" cy="6858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</a:t>
            </a:r>
            <a:r>
              <a:rPr lang="en-US" i="1" dirty="0" smtClean="0"/>
              <a:t>preliminary </a:t>
            </a:r>
            <a:r>
              <a:rPr lang="en-US" dirty="0" smtClean="0"/>
              <a:t>results: Primates</a:t>
            </a:r>
            <a:endParaRPr lang="en-US" dirty="0"/>
          </a:p>
        </p:txBody>
      </p:sp>
      <p:pic>
        <p:nvPicPr>
          <p:cNvPr id="9" name="Content Placeholder 8" descr="primate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5871" r="-5871"/>
              <a:stretch>
                <a:fillRect/>
              </a:stretch>
            </p:blipFill>
          </mc:Choice>
          <mc:Fallback>
            <p:blipFill>
              <a:blip r:embed="rId3"/>
              <a:srcRect l="-5871" r="-5871"/>
              <a:stretch>
                <a:fillRect/>
              </a:stretch>
            </p:blipFill>
          </mc:Fallback>
        </mc:AlternateContent>
        <p:spPr>
          <a:xfrm>
            <a:off x="650698" y="1447800"/>
            <a:ext cx="7655102" cy="50448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3704" y="6557400"/>
            <a:ext cx="4500594" cy="180000"/>
          </a:xfrm>
        </p:spPr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>
            <a:off x="4452298" y="1447800"/>
            <a:ext cx="417512" cy="10668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31532" y="1786024"/>
            <a:ext cx="160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Strepsirrhines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3690298" y="2633576"/>
            <a:ext cx="2362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76298" y="2455112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Tarsiers</a:t>
            </a:r>
            <a:endParaRPr lang="en-US" dirty="0"/>
          </a:p>
        </p:txBody>
      </p:sp>
      <p:sp>
        <p:nvSpPr>
          <p:cNvPr id="17" name="Right Brace 16"/>
          <p:cNvSpPr/>
          <p:nvPr/>
        </p:nvSpPr>
        <p:spPr>
          <a:xfrm>
            <a:off x="4985698" y="2667000"/>
            <a:ext cx="762000" cy="2057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90226" y="3497840"/>
            <a:ext cx="214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world monkeys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785298" y="28956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0498" y="2983468"/>
            <a:ext cx="723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Apes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>
            <a:off x="4985698" y="4724400"/>
            <a:ext cx="762000" cy="1676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688207" y="5350712"/>
            <a:ext cx="22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world monkeys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24600" y="5879068"/>
            <a:ext cx="227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based on "all data"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rbcL-ndhF-matKGentianlesSpecieslevel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42763" t="46865" r="43325" b="46964"/>
              <a:stretch>
                <a:fillRect/>
              </a:stretch>
            </p:blipFill>
          </mc:Choice>
          <mc:Fallback>
            <p:blipFill>
              <a:blip r:embed="rId3"/>
              <a:srcRect l="42763" t="46865" r="43325" b="46964"/>
              <a:stretch>
                <a:fillRect/>
              </a:stretch>
            </p:blipFill>
          </mc:Fallback>
        </mc:AlternateContent>
        <p:spPr>
          <a:xfrm rot="16200000">
            <a:off x="2221626" y="88026"/>
            <a:ext cx="5105399" cy="79773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</a:t>
            </a:r>
            <a:r>
              <a:rPr lang="en-US" i="1" dirty="0" smtClean="0"/>
              <a:t>preliminary </a:t>
            </a:r>
            <a:r>
              <a:rPr lang="en-US" dirty="0" smtClean="0"/>
              <a:t>results: </a:t>
            </a:r>
            <a:r>
              <a:rPr lang="en-US" dirty="0" err="1" smtClean="0"/>
              <a:t>Gentianales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36267" y="1371602"/>
            <a:ext cx="128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Rubiaceae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2529" y="1371602"/>
            <a:ext cx="162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Gentianaceae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8452" y="1371602"/>
            <a:ext cx="159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Apocynaceae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5317" y="3657602"/>
            <a:ext cx="15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Loganiaceae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0" y="5879068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rbcL</a:t>
            </a:r>
            <a:r>
              <a:rPr lang="en-US" b="1" dirty="0" smtClean="0"/>
              <a:t>, </a:t>
            </a:r>
            <a:r>
              <a:rPr lang="en-US" b="1" dirty="0" err="1" smtClean="0"/>
              <a:t>ndhF</a:t>
            </a:r>
            <a:r>
              <a:rPr lang="en-US" b="1" dirty="0" smtClean="0"/>
              <a:t>, </a:t>
            </a:r>
            <a:r>
              <a:rPr lang="en-US" b="1" dirty="0" err="1" smtClean="0"/>
              <a:t>matK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/ future work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Support for more types of sequences (so far: CDS, </a:t>
            </a:r>
            <a:r>
              <a:rPr lang="en-US" dirty="0" err="1" smtClean="0"/>
              <a:t>misc_RNA</a:t>
            </a:r>
            <a:r>
              <a:rPr lang="en-US" dirty="0" smtClean="0"/>
              <a:t>). For example: </a:t>
            </a:r>
            <a:r>
              <a:rPr lang="en-US" dirty="0" err="1" smtClean="0"/>
              <a:t>rRNA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Bootstrapping, i.e. write out bootstrapped versions of </a:t>
            </a:r>
            <a:r>
              <a:rPr lang="en-US" dirty="0" err="1" smtClean="0"/>
              <a:t>supermatrix</a:t>
            </a:r>
            <a:r>
              <a:rPr lang="en-US" dirty="0" smtClean="0"/>
              <a:t>, run independent searches on these, compute consensus</a:t>
            </a:r>
          </a:p>
          <a:p>
            <a:pPr>
              <a:buFont typeface="Arial"/>
              <a:buChar char="•"/>
            </a:pPr>
            <a:r>
              <a:rPr lang="en-US" dirty="0" smtClean="0"/>
              <a:t>Recalibration based on fossils (e.g. </a:t>
            </a:r>
            <a:r>
              <a:rPr lang="en-US" dirty="0" err="1" smtClean="0"/>
              <a:t>treePL</a:t>
            </a:r>
            <a:r>
              <a:rPr lang="en-US" dirty="0" smtClean="0"/>
              <a:t>, r8s, BEAST)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11 February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SUPERSMART workshop, 11-12 February 2013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uralis corporate">
  <a:themeElements>
    <a:clrScheme name="Naturalis">
      <a:dk1>
        <a:sysClr val="windowText" lastClr="000000"/>
      </a:dk1>
      <a:lt1>
        <a:srgbClr val="FFFFFF"/>
      </a:lt1>
      <a:dk2>
        <a:srgbClr val="E3004A"/>
      </a:dk2>
      <a:lt2>
        <a:srgbClr val="B2B1A8"/>
      </a:lt2>
      <a:accent1>
        <a:srgbClr val="3E2782"/>
      </a:accent1>
      <a:accent2>
        <a:srgbClr val="F29400"/>
      </a:accent2>
      <a:accent3>
        <a:srgbClr val="009EE0"/>
      </a:accent3>
      <a:accent4>
        <a:srgbClr val="542E08"/>
      </a:accent4>
      <a:accent5>
        <a:srgbClr val="FFED00"/>
      </a:accent5>
      <a:accent6>
        <a:srgbClr val="009932"/>
      </a:accent6>
      <a:hlink>
        <a:srgbClr val="3E2782"/>
      </a:hlink>
      <a:folHlink>
        <a:srgbClr val="000000"/>
      </a:folHlink>
    </a:clrScheme>
    <a:fontScheme name="Natural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480</Words>
  <Application>Microsoft Office PowerPoint</Application>
  <PresentationFormat>On-screen Show (4:3)</PresentationFormat>
  <Paragraphs>82</Paragraphs>
  <Slides>11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Naturalis corporate</vt:lpstr>
      <vt:lpstr>Self-Updating Platform for Estimating Rates of Speciation and Migration, Ages and Relationships of Taxa (SUPERSMART)  </vt:lpstr>
      <vt:lpstr>Goals</vt:lpstr>
      <vt:lpstr>Usage scenarios</vt:lpstr>
      <vt:lpstr>Pipeline steps</vt:lpstr>
      <vt:lpstr>RDBMS architecture</vt:lpstr>
      <vt:lpstr>Infrastructural needs</vt:lpstr>
      <vt:lpstr>Examples of preliminary results: Primates</vt:lpstr>
      <vt:lpstr>Examples of preliminary results: Gentianales</vt:lpstr>
      <vt:lpstr>To do / future work</vt:lpstr>
      <vt:lpstr>Points of discussion</vt:lpstr>
      <vt:lpstr>Thanks!</vt:lpstr>
    </vt:vector>
  </TitlesOfParts>
  <Company>DotOffice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anwi</dc:creator>
  <cp:lastModifiedBy>Rutger Vos</cp:lastModifiedBy>
  <cp:revision>60</cp:revision>
  <dcterms:created xsi:type="dcterms:W3CDTF">2013-02-10T19:47:32Z</dcterms:created>
  <dcterms:modified xsi:type="dcterms:W3CDTF">2013-02-10T22:45:29Z</dcterms:modified>
</cp:coreProperties>
</file>